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/>
        <a:cs typeface="Microsoft YaHei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/>
        <a:cs typeface="Microsoft YaHei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/>
        <a:cs typeface="Microsoft YaHei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/>
        <a:cs typeface="Microsoft YaHei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/>
        <a:cs typeface="Microsoft YaHei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59D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8" autoAdjust="0"/>
    <p:restoredTop sz="94783" autoAdjust="0"/>
  </p:normalViewPr>
  <p:slideViewPr>
    <p:cSldViewPr>
      <p:cViewPr varScale="1">
        <p:scale>
          <a:sx n="55" d="100"/>
          <a:sy n="55" d="100"/>
        </p:scale>
        <p:origin x="-882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72" y="1062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chart>
    <c:autoTitleDeleted val="1"/>
    <c:view3D>
      <c:rotX val="30"/>
      <c:rotY val="14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4590904983141409"/>
          <c:w val="0.85838677007352049"/>
          <c:h val="0.62237607917560345"/>
        </c:manualLayout>
      </c:layout>
      <c:pie3DChart>
        <c:varyColors val="1"/>
        <c:ser>
          <c:idx val="0"/>
          <c:order val="0"/>
          <c:explosion val="10"/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E27-406C-9716-B6A90EB90C0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E27-406C-9716-B6A90EB90C09}"/>
              </c:ext>
            </c:extLst>
          </c:dPt>
          <c:dPt>
            <c:idx val="2"/>
            <c:explosion val="17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E27-406C-9716-B6A90EB90C0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6E27-406C-9716-B6A90EB90C0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6E27-406C-9716-B6A90EB90C09}"/>
              </c:ext>
            </c:extLst>
          </c:dPt>
          <c:dLbls>
            <c:dLbl>
              <c:idx val="0"/>
              <c:layout>
                <c:manualLayout>
                  <c:x val="-0.10390581208252646"/>
                  <c:y val="-0.2192429677964676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3,7%</a:t>
                    </a:r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6E27-406C-9716-B6A90EB90C09}"/>
                </c:ext>
              </c:extLst>
            </c:dLbl>
            <c:dLbl>
              <c:idx val="1"/>
              <c:layout>
                <c:manualLayout>
                  <c:x val="-7.3152966687384774E-2"/>
                  <c:y val="-0.1969593386580108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1,7%</a:t>
                    </a:r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6E27-406C-9716-B6A90EB90C0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92,7%</a:t>
                    </a:r>
                  </a:p>
                </c:rich>
              </c:tx>
              <c:dLblPos val="ctr"/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6E27-406C-9716-B6A90EB90C09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E27-406C-9716-B6A90EB90C09}"/>
                </c:ext>
              </c:extLst>
            </c:dLbl>
            <c:dLbl>
              <c:idx val="4"/>
              <c:layout>
                <c:manualLayout>
                  <c:x val="-6.2713396839393601E-2"/>
                  <c:y val="-0.14060969265869303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 </a:t>
                    </a:r>
                    <a:fld id="{E7F07C5D-4343-40FA-91FE-139D9F93C616}" type="PERCENTAGE">
                      <a:rPr lang="en-US" baseline="0" smtClean="0"/>
                      <a:pPr/>
                      <a:t>[ПРОЦЕНТ]</a:t>
                    </a:fld>
                    <a:endParaRPr lang="en-US" baseline="0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6E27-406C-9716-B6A90EB90C0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Sheet1!$A$1:$E$1</c:f>
              <c:strCache>
                <c:ptCount val="5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  <c:pt idx="4">
                  <c:v>Единый сельскохозяйственный налог</c:v>
                </c:pt>
              </c:strCache>
            </c:strRef>
          </c:cat>
          <c:val>
            <c:numRef>
              <c:f>Sheet1!$A$2:$E$2</c:f>
              <c:numCache>
                <c:formatCode>General</c:formatCode>
                <c:ptCount val="5"/>
                <c:pt idx="0">
                  <c:v>141.5</c:v>
                </c:pt>
                <c:pt idx="1">
                  <c:v>154.6</c:v>
                </c:pt>
                <c:pt idx="2">
                  <c:v>4208.8999999999996</c:v>
                </c:pt>
                <c:pt idx="3">
                  <c:v>55.2</c:v>
                </c:pt>
                <c:pt idx="4">
                  <c:v>743.5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6-6E27-406C-9716-B6A90EB90C09}"/>
            </c:ext>
          </c:extLst>
        </c:ser>
        <c:ser>
          <c:idx val="1"/>
          <c:order val="1"/>
          <c:explosion val="10"/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6E27-406C-9716-B6A90EB90C0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6E27-406C-9716-B6A90EB90C0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4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Sheet1!$A$1:$E$1</c:f>
              <c:strCache>
                <c:ptCount val="5"/>
                <c:pt idx="0">
                  <c:v>НДФЛ</c:v>
                </c:pt>
                <c:pt idx="1">
                  <c:v>налог на имущество физических лиц</c:v>
                </c:pt>
                <c:pt idx="2">
                  <c:v>Земельный налог</c:v>
                </c:pt>
                <c:pt idx="3">
                  <c:v>Неналоговые</c:v>
                </c:pt>
                <c:pt idx="4">
                  <c:v>Единый сельскохозяйственный налог</c:v>
                </c:pt>
              </c:strCache>
            </c:strRef>
          </c:cat>
          <c:val>
            <c:numRef>
              <c:f>Sheet1!$A$3:$E$3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B-6E27-406C-9716-B6A90EB90C09}"/>
            </c:ext>
          </c:extLst>
        </c:ser>
        <c:dLbls>
          <c:showLegendKey val="1"/>
          <c:showVal val="1"/>
          <c:showCatName val="1"/>
          <c:showSerName val="1"/>
          <c:showPercent val="1"/>
          <c:showBubbleSize val="1"/>
        </c:dLbls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ea typeface="Microsoft YaHei" charset="-122"/>
              <a:cs typeface="+mn-cs"/>
            </a:endParaRPr>
          </a:p>
        </p:txBody>
      </p:sp>
      <p:sp>
        <p:nvSpPr>
          <p:cNvPr id="27651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0625" y="877888"/>
            <a:ext cx="4471988" cy="316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1060450" y="4349750"/>
            <a:ext cx="4737100" cy="35099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7625" y="877888"/>
            <a:ext cx="4221163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0450" y="4349750"/>
            <a:ext cx="4740275" cy="3513138"/>
          </a:xfrm>
          <a:noFill/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CB465-4298-41A5-B1FC-54BE09B6D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DD93-0395-4B3C-B43B-5805D6B9C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83BA0-9C44-4FD8-8217-5ABAC4DFB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015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75" y="1938338"/>
            <a:ext cx="3741738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A2C66-EED6-44D6-81D4-9C3E62EE1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635000"/>
            <a:ext cx="1951037" cy="56213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2300" cy="56213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635000"/>
            <a:ext cx="7805737" cy="11414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746125" y="1938338"/>
            <a:ext cx="7634288" cy="4318000"/>
          </a:xfrm>
        </p:spPr>
        <p:txBody>
          <a:bodyPr/>
          <a:lstStyle/>
          <a:p>
            <a:pPr lvl="0"/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05909-3A26-4C30-A8E4-CBFD6E7F9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5F4A2-98A2-4F48-8675-F5B40C01A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0C0CC-4891-4622-B884-61F88768D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7BA35-FEE9-43F0-A340-61543E1A1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5FE86-0436-4AB5-99B2-ACDE38C51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17169-62E5-47FF-98D0-7E9542C30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1F415-D682-43E6-A032-C7A0CFEE2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06FF51AB-A62E-4136-8F8E-557F9D8F4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Microsoft YaHei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  <a:cs typeface="Microsoft YaHei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Microsoft YaHei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Microsoft YaHei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Microsoft YaHei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Microsoft YaHei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635000"/>
            <a:ext cx="7805737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8338"/>
            <a:ext cx="7634288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  <p:sldLayoutId id="2147483661" r:id="rId13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100" b="1" i="1">
          <a:solidFill>
            <a:srgbClr val="99284C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597693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FF0000"/>
                </a:solidFill>
                <a:latin typeface="Georgia" pitchFamily="18" charset="0"/>
              </a:rPr>
              <a:t>Исполнение бюджета</a:t>
            </a:r>
            <a:br>
              <a:rPr lang="ru-RU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 муниципального образования «</a:t>
            </a:r>
            <a:r>
              <a:rPr lang="ru-RU" sz="4200" dirty="0" err="1">
                <a:solidFill>
                  <a:srgbClr val="FF0000"/>
                </a:solidFill>
                <a:latin typeface="Georgia" pitchFamily="18" charset="0"/>
              </a:rPr>
              <a:t>Краснодолинский</a:t>
            </a:r>
            <a:r>
              <a:rPr lang="ru-RU" sz="4200" dirty="0">
                <a:solidFill>
                  <a:srgbClr val="FF0000"/>
                </a:solidFill>
                <a:latin typeface="Georgia" pitchFamily="18" charset="0"/>
              </a:rPr>
              <a:t> сельсовет</a:t>
            </a: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  </a:t>
            </a:r>
            <a:br>
              <a:rPr lang="ru-RU" sz="36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Касторенского района Курской области» 3а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2022 </a:t>
            </a:r>
            <a:r>
              <a:rPr lang="ru-RU" sz="3600" dirty="0">
                <a:solidFill>
                  <a:srgbClr val="FF0000"/>
                </a:solidFill>
                <a:latin typeface="Georgia" pitchFamily="18" charset="0"/>
              </a:rPr>
              <a:t>год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20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200">
                <a:solidFill>
                  <a:srgbClr val="000066"/>
                </a:solidFill>
                <a:latin typeface="Georgia" pitchFamily="18" charset="0"/>
              </a:rPr>
              <a:t>Муниципальный бюджет – это форма</a:t>
            </a:r>
            <a:br>
              <a:rPr lang="ru-RU" sz="220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>
                <a:solidFill>
                  <a:srgbClr val="000066"/>
                </a:solidFill>
                <a:latin typeface="Georgia" pitchFamily="18" charset="0"/>
              </a:rPr>
              <a:t> образования и расходования денежных средств, предназначенных для финансового обеспечения задач и функций органов местного самоуправления</a:t>
            </a:r>
            <a:br>
              <a:rPr lang="ru-RU" sz="2200">
                <a:solidFill>
                  <a:srgbClr val="000066"/>
                </a:solidFill>
                <a:latin typeface="Georgia" pitchFamily="18" charset="0"/>
              </a:rPr>
            </a:br>
            <a:r>
              <a:rPr lang="ru-RU" sz="2200">
                <a:solidFill>
                  <a:srgbClr val="000066"/>
                </a:solidFill>
                <a:latin typeface="Georgia" pitchFamily="18" charset="0"/>
              </a:rPr>
              <a:t/>
            </a:r>
            <a:br>
              <a:rPr lang="ru-RU" sz="2200">
                <a:solidFill>
                  <a:srgbClr val="000066"/>
                </a:solidFill>
                <a:latin typeface="Georgia" pitchFamily="18" charset="0"/>
              </a:rPr>
            </a:br>
            <a:endParaRPr lang="ru-RU" sz="220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30724" name="AutoShape 3"/>
          <p:cNvSpPr>
            <a:spLocks noChangeArrowheads="1"/>
          </p:cNvSpPr>
          <p:nvPr/>
        </p:nvSpPr>
        <p:spPr bwMode="auto">
          <a:xfrm rot="-5400000">
            <a:off x="1004094" y="872332"/>
            <a:ext cx="2736850" cy="4392612"/>
          </a:xfrm>
          <a:prstGeom prst="horizontalScroll">
            <a:avLst>
              <a:gd name="adj" fmla="val 12500"/>
            </a:avLst>
          </a:prstGeom>
          <a:solidFill>
            <a:srgbClr val="EFC7E4">
              <a:alpha val="50195"/>
            </a:srgbClr>
          </a:solidFill>
          <a:ln w="38160" cap="sq">
            <a:solidFill>
              <a:srgbClr val="8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Доходы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– поступающие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в бюджет денежные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средства в виде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налоговых , неналоговых и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безвозмездных поступлений</a:t>
            </a:r>
          </a:p>
        </p:txBody>
      </p:sp>
      <p:sp>
        <p:nvSpPr>
          <p:cNvPr id="30725" name="AutoShape 4"/>
          <p:cNvSpPr>
            <a:spLocks noChangeArrowheads="1"/>
          </p:cNvSpPr>
          <p:nvPr/>
        </p:nvSpPr>
        <p:spPr bwMode="auto">
          <a:xfrm rot="-5400000">
            <a:off x="5432426" y="908050"/>
            <a:ext cx="2736850" cy="4321175"/>
          </a:xfrm>
          <a:prstGeom prst="horizontalScroll">
            <a:avLst>
              <a:gd name="adj" fmla="val 12500"/>
            </a:avLst>
          </a:prstGeom>
          <a:solidFill>
            <a:srgbClr val="ABBAFB">
              <a:alpha val="50195"/>
            </a:srgbClr>
          </a:solidFill>
          <a:ln w="38160" cap="sq">
            <a:solidFill>
              <a:srgbClr val="000080"/>
            </a:solidFill>
            <a:miter lim="800000"/>
            <a:headEnd/>
            <a:tailEnd/>
          </a:ln>
        </p:spPr>
        <p:txBody>
          <a:bodyPr vert="eaVert"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Расходы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– денежные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средства, направляемые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на финансовое обеспечение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задач и функций органов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местного самоуправления</a:t>
            </a:r>
          </a:p>
        </p:txBody>
      </p:sp>
      <p:sp>
        <p:nvSpPr>
          <p:cNvPr id="30726" name="AutoShape 5"/>
          <p:cNvSpPr>
            <a:spLocks noChangeArrowheads="1"/>
          </p:cNvSpPr>
          <p:nvPr/>
        </p:nvSpPr>
        <p:spPr bwMode="auto">
          <a:xfrm>
            <a:off x="468313" y="4652963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F8BDA6">
              <a:alpha val="50195"/>
            </a:srgbClr>
          </a:solidFill>
          <a:ln w="38160" cap="sq">
            <a:solidFill>
              <a:srgbClr val="CC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Дефицит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– превышение расходов бюджета над его доходами</a:t>
            </a:r>
          </a:p>
        </p:txBody>
      </p:sp>
      <p:sp>
        <p:nvSpPr>
          <p:cNvPr id="30727" name="AutoShape 6"/>
          <p:cNvSpPr>
            <a:spLocks noChangeArrowheads="1"/>
          </p:cNvSpPr>
          <p:nvPr/>
        </p:nvSpPr>
        <p:spPr bwMode="auto">
          <a:xfrm>
            <a:off x="468313" y="5661025"/>
            <a:ext cx="8353425" cy="863600"/>
          </a:xfrm>
          <a:prstGeom prst="horizontalScroll">
            <a:avLst>
              <a:gd name="adj" fmla="val 12500"/>
            </a:avLst>
          </a:prstGeom>
          <a:solidFill>
            <a:srgbClr val="B4FAA4">
              <a:alpha val="50195"/>
            </a:srgbClr>
          </a:solidFill>
          <a:ln w="38160" cap="sq">
            <a:solidFill>
              <a:srgbClr val="0033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700" b="1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Профицит бюджета</a:t>
            </a:r>
            <a:r>
              <a:rPr lang="ru-RU">
                <a:solidFill>
                  <a:srgbClr val="000000"/>
                </a:solidFill>
                <a:latin typeface="Georgia" pitchFamily="18" charset="0"/>
                <a:cs typeface="Lucida Sans Unicode" pitchFamily="34" charset="0"/>
              </a:rPr>
              <a:t> – превышение доходов бюджета над его расходами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A50021"/>
                </a:solidFill>
                <a:latin typeface="Georgia" pitchFamily="18" charset="0"/>
              </a:rPr>
              <a:t>Составление бюджета основывается на:</a:t>
            </a:r>
            <a:r>
              <a:rPr lang="ru-RU" sz="2400"/>
              <a:t> </a:t>
            </a:r>
          </a:p>
        </p:txBody>
      </p:sp>
      <p:sp>
        <p:nvSpPr>
          <p:cNvPr id="32772" name="AutoShape 3"/>
          <p:cNvSpPr>
            <a:spLocks noChangeArrowheads="1"/>
          </p:cNvSpPr>
          <p:nvPr/>
        </p:nvSpPr>
        <p:spPr bwMode="auto">
          <a:xfrm>
            <a:off x="0" y="1844675"/>
            <a:ext cx="4608513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Бюджетном послании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 Президента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Российской Федерации</a:t>
            </a:r>
          </a:p>
        </p:txBody>
      </p:sp>
      <p:sp>
        <p:nvSpPr>
          <p:cNvPr id="32773" name="AutoShape 4"/>
          <p:cNvSpPr>
            <a:spLocks noChangeArrowheads="1"/>
          </p:cNvSpPr>
          <p:nvPr/>
        </p:nvSpPr>
        <p:spPr bwMode="auto">
          <a:xfrm>
            <a:off x="4572000" y="1844675"/>
            <a:ext cx="4572000" cy="2160588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Основных направлениях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 бюджетной и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налоговой политики</a:t>
            </a:r>
          </a:p>
        </p:txBody>
      </p:sp>
      <p:sp>
        <p:nvSpPr>
          <p:cNvPr id="32774" name="AutoShape 5"/>
          <p:cNvSpPr>
            <a:spLocks noChangeArrowheads="1"/>
          </p:cNvSpPr>
          <p:nvPr/>
        </p:nvSpPr>
        <p:spPr bwMode="auto">
          <a:xfrm>
            <a:off x="4606925" y="4437063"/>
            <a:ext cx="4537075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Муниципальных программах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err="1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Краснодолинского</a:t>
            </a: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 сельсовета</a:t>
            </a:r>
          </a:p>
        </p:txBody>
      </p:sp>
      <p:sp>
        <p:nvSpPr>
          <p:cNvPr id="32775" name="AutoShape 6"/>
          <p:cNvSpPr>
            <a:spLocks noChangeArrowheads="1"/>
          </p:cNvSpPr>
          <p:nvPr/>
        </p:nvSpPr>
        <p:spPr bwMode="auto">
          <a:xfrm>
            <a:off x="0" y="4437063"/>
            <a:ext cx="4572000" cy="2160587"/>
          </a:xfrm>
          <a:prstGeom prst="ellipseRibbon">
            <a:avLst>
              <a:gd name="adj1" fmla="val 25000"/>
              <a:gd name="adj2" fmla="val 75000"/>
              <a:gd name="adj3" fmla="val 12500"/>
            </a:avLst>
          </a:prstGeom>
          <a:blipFill dpi="0" rotWithShape="0">
            <a:blip r:embed="rId4">
              <a:alphaModFix amt="49000"/>
            </a:blip>
            <a:srcRect/>
            <a:tile tx="0" ty="0" sx="100000" sy="100000" flip="none" algn="tl"/>
          </a:blipFill>
          <a:ln w="38160" cap="sq">
            <a:solidFill>
              <a:srgbClr val="3333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Прогнозе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социально-экономического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FF0066"/>
                </a:solidFill>
                <a:latin typeface="Georgia" pitchFamily="18" charset="0"/>
                <a:cs typeface="Lucida Sans Unicode" pitchFamily="34" charset="0"/>
              </a:rPr>
              <a:t> развития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80400" cy="1296988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DA102D"/>
                </a:solidFill>
                <a:latin typeface="Georgia" pitchFamily="18" charset="0"/>
              </a:rPr>
              <a:t>Основные параметры бюджета </a:t>
            </a:r>
            <a:br>
              <a:rPr lang="ru-RU" sz="2400" dirty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400" dirty="0" err="1">
                <a:solidFill>
                  <a:srgbClr val="DA102D"/>
                </a:solidFill>
                <a:latin typeface="Georgia" pitchFamily="18" charset="0"/>
              </a:rPr>
              <a:t>Краснодолинский</a:t>
            </a:r>
            <a:r>
              <a:rPr lang="ru-RU" sz="2400" dirty="0">
                <a:solidFill>
                  <a:srgbClr val="DA102D"/>
                </a:solidFill>
                <a:latin typeface="Georgia" pitchFamily="18" charset="0"/>
              </a:rPr>
              <a:t> сельсовет Касторенского района Курской области» в </a:t>
            </a:r>
            <a:r>
              <a:rPr lang="ru-RU" sz="2400" dirty="0" smtClean="0">
                <a:solidFill>
                  <a:srgbClr val="DA102D"/>
                </a:solidFill>
                <a:latin typeface="Georgia" pitchFamily="18" charset="0"/>
              </a:rPr>
              <a:t>2022 </a:t>
            </a:r>
            <a:r>
              <a:rPr lang="ru-RU" sz="2400" dirty="0">
                <a:solidFill>
                  <a:srgbClr val="DA102D"/>
                </a:solidFill>
                <a:latin typeface="Georgia" pitchFamily="18" charset="0"/>
              </a:rPr>
              <a:t>году</a:t>
            </a:r>
          </a:p>
        </p:txBody>
      </p:sp>
      <p:graphicFrame>
        <p:nvGraphicFramePr>
          <p:cNvPr id="717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6292687"/>
              </p:ext>
            </p:extLst>
          </p:nvPr>
        </p:nvGraphicFramePr>
        <p:xfrm>
          <a:off x="468313" y="2205038"/>
          <a:ext cx="8353425" cy="4252913"/>
        </p:xfrm>
        <a:graphic>
          <a:graphicData uri="http://schemas.openxmlformats.org/drawingml/2006/table">
            <a:tbl>
              <a:tblPr/>
              <a:tblGrid>
                <a:gridCol w="26701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668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05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558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00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Наименование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2022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Доходы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10388,3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112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В том числе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собственные доходы (тыс.рублей)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5318,4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Расходы – всего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(тыс. рублей)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9905,6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75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Дефицит местного бюджета</a:t>
                      </a:r>
                    </a:p>
                  </a:txBody>
                  <a:tcPr marL="90000" marR="90000" marT="8262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0,0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99"/>
                        </a:gs>
                        <a:gs pos="50000">
                          <a:srgbClr val="BBE0E3"/>
                        </a:gs>
                        <a:gs pos="100000">
                          <a:srgbClr val="333399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000" b="1" i="1" dirty="0">
                <a:solidFill>
                  <a:srgbClr val="C61E0C"/>
                </a:solidFill>
                <a:latin typeface="Georgia" pitchFamily="18" charset="0"/>
                <a:cs typeface="Lucida Sans Unicode" pitchFamily="34" charset="0"/>
              </a:rPr>
              <a:t>Доходы бюджета </a:t>
            </a:r>
            <a:r>
              <a:rPr lang="ru-RU" sz="2800" b="1" dirty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800" b="1" dirty="0" err="1">
                <a:solidFill>
                  <a:srgbClr val="DA102D"/>
                </a:solidFill>
                <a:latin typeface="Georgia" pitchFamily="18" charset="0"/>
              </a:rPr>
              <a:t>Краснодолинский</a:t>
            </a:r>
            <a:r>
              <a:rPr lang="ru-RU" sz="2800" b="1" dirty="0">
                <a:solidFill>
                  <a:srgbClr val="DA102D"/>
                </a:solidFill>
                <a:latin typeface="Georgia" pitchFamily="18" charset="0"/>
              </a:rPr>
              <a:t> сельсовет Касторенского района </a:t>
            </a:r>
            <a:br>
              <a:rPr lang="ru-RU" sz="2800" b="1" dirty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800" b="1" dirty="0">
                <a:solidFill>
                  <a:srgbClr val="DA102D"/>
                </a:solidFill>
                <a:latin typeface="Georgia" pitchFamily="18" charset="0"/>
              </a:rPr>
              <a:t> Курской области»</a:t>
            </a:r>
            <a:r>
              <a:rPr lang="ru-RU" sz="2800" b="1" i="1" dirty="0">
                <a:solidFill>
                  <a:srgbClr val="C61E0C"/>
                </a:solidFill>
                <a:latin typeface="Georgia" pitchFamily="18" charset="0"/>
                <a:cs typeface="Lucida Sans Unicode" pitchFamily="34" charset="0"/>
              </a:rPr>
              <a:t> в </a:t>
            </a:r>
            <a:r>
              <a:rPr lang="ru-RU" sz="2800" b="1" i="1" dirty="0" smtClean="0">
                <a:solidFill>
                  <a:srgbClr val="C61E0C"/>
                </a:solidFill>
                <a:latin typeface="Georgia" pitchFamily="18" charset="0"/>
                <a:cs typeface="Lucida Sans Unicode" pitchFamily="34" charset="0"/>
              </a:rPr>
              <a:t>2022 </a:t>
            </a:r>
            <a:r>
              <a:rPr lang="ru-RU" sz="2800" b="1" i="1" dirty="0">
                <a:solidFill>
                  <a:srgbClr val="C61E0C"/>
                </a:solidFill>
                <a:latin typeface="Georgia" pitchFamily="18" charset="0"/>
                <a:cs typeface="Lucida Sans Unicode" pitchFamily="34" charset="0"/>
              </a:rPr>
              <a:t>году</a:t>
            </a:r>
          </a:p>
        </p:txBody>
      </p:sp>
      <p:grpSp>
        <p:nvGrpSpPr>
          <p:cNvPr id="36868" name="Group 3"/>
          <p:cNvGrpSpPr>
            <a:grpSpLocks/>
          </p:cNvGrpSpPr>
          <p:nvPr/>
        </p:nvGrpSpPr>
        <p:grpSpPr bwMode="auto">
          <a:xfrm>
            <a:off x="285720" y="1857364"/>
            <a:ext cx="8393113" cy="4495801"/>
            <a:chOff x="180" y="1170"/>
            <a:chExt cx="5287" cy="2832"/>
          </a:xfrm>
        </p:grpSpPr>
        <p:cxnSp>
          <p:nvCxnSpPr>
            <p:cNvPr id="36869" name="AutoShape 4"/>
            <p:cNvCxnSpPr>
              <a:cxnSpLocks noChangeShapeType="1"/>
              <a:stCxn id="36877" idx="0"/>
            </p:cNvCxnSpPr>
            <p:nvPr/>
          </p:nvCxnSpPr>
          <p:spPr bwMode="auto">
            <a:xfrm rot="16200000" flipV="1">
              <a:off x="3453" y="1664"/>
              <a:ext cx="565" cy="1867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6870" name="AutoShape 5"/>
            <p:cNvCxnSpPr>
              <a:cxnSpLocks noChangeShapeType="1"/>
              <a:stCxn id="36876" idx="0"/>
            </p:cNvCxnSpPr>
            <p:nvPr/>
          </p:nvCxnSpPr>
          <p:spPr bwMode="auto">
            <a:xfrm rot="16200000" flipV="1">
              <a:off x="2494" y="2567"/>
              <a:ext cx="565" cy="0"/>
            </a:xfrm>
            <a:prstGeom prst="bentConnector2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6871" name="AutoShape 6"/>
            <p:cNvCxnSpPr>
              <a:cxnSpLocks noChangeShapeType="1"/>
              <a:stCxn id="36875" idx="0"/>
            </p:cNvCxnSpPr>
            <p:nvPr/>
          </p:nvCxnSpPr>
          <p:spPr bwMode="auto">
            <a:xfrm rot="16200000">
              <a:off x="1628" y="1666"/>
              <a:ext cx="565" cy="1864"/>
            </a:xfrm>
            <a:prstGeom prst="bentConnector3">
              <a:avLst>
                <a:gd name="adj1" fmla="val 49778"/>
              </a:avLst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1980" y="1170"/>
              <a:ext cx="1597" cy="112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E9EFF">
                    <a:alpha val="48999"/>
                  </a:srgbClr>
                </a:gs>
                <a:gs pos="50000">
                  <a:srgbClr val="FFEBFA"/>
                </a:gs>
                <a:gs pos="100000">
                  <a:srgbClr val="5E9EFF">
                    <a:alpha val="48999"/>
                  </a:srgbClr>
                </a:gs>
              </a:gsLst>
              <a:lin ang="2700000" scaled="1"/>
            </a:gradFill>
            <a:ln w="50760" cap="sq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2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Доходы (всего)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ru-RU" sz="2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eorgia" pitchFamily="18" charset="0"/>
                  <a:cs typeface="Lucida Sans Unicode" pitchFamily="34" charset="0"/>
                </a:rPr>
                <a:t>10388,3</a:t>
              </a:r>
              <a:endPara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cs typeface="Lucida Sans Unicode" pitchFamily="34" charset="0"/>
              </a:endParaRP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endParaRPr lang="ru-RU" sz="22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</p:txBody>
        </p:sp>
        <p:sp>
          <p:nvSpPr>
            <p:cNvPr id="36875" name="AutoShape 8"/>
            <p:cNvSpPr>
              <a:spLocks noChangeArrowheads="1"/>
            </p:cNvSpPr>
            <p:nvPr/>
          </p:nvSpPr>
          <p:spPr bwMode="auto">
            <a:xfrm>
              <a:off x="180" y="2880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323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Налоговые 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Доходы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20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20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5263,1</a:t>
              </a:r>
              <a:endPara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ru-RU" sz="20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</p:txBody>
        </p:sp>
        <p:sp>
          <p:nvSpPr>
            <p:cNvPr id="36876" name="AutoShape 9"/>
            <p:cNvSpPr>
              <a:spLocks noChangeArrowheads="1"/>
            </p:cNvSpPr>
            <p:nvPr/>
          </p:nvSpPr>
          <p:spPr bwMode="auto">
            <a:xfrm>
              <a:off x="1978" y="2849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Неналоговые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 доход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eorgia" pitchFamily="18" charset="0"/>
                  <a:cs typeface="Lucida Sans Unicode" pitchFamily="34" charset="0"/>
                </a:rPr>
                <a:t>55,2</a:t>
              </a:r>
              <a:endParaRPr lang="ru-RU" sz="2000" b="1" dirty="0">
                <a:solidFill>
                  <a:srgbClr val="000066"/>
                </a:solidFill>
                <a:latin typeface="Georgia" pitchFamily="18" charset="0"/>
                <a:cs typeface="Lucida Sans Unicode" pitchFamily="34" charset="0"/>
              </a:endParaRPr>
            </a:p>
          </p:txBody>
        </p:sp>
        <p:sp>
          <p:nvSpPr>
            <p:cNvPr id="36877" name="AutoShape 10"/>
            <p:cNvSpPr>
              <a:spLocks noChangeArrowheads="1"/>
            </p:cNvSpPr>
            <p:nvPr/>
          </p:nvSpPr>
          <p:spPr bwMode="auto">
            <a:xfrm>
              <a:off x="3870" y="2880"/>
              <a:ext cx="1597" cy="112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4">
                <a:alphaModFix amt="50000"/>
              </a:blip>
              <a:srcRect/>
              <a:tile tx="0" ty="0" sx="100000" sy="100000" flip="none" algn="tl"/>
            </a:blipFill>
            <a:ln w="44280" cap="sq">
              <a:solidFill>
                <a:srgbClr val="690AC8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Безвозмездные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>
                  <a:solidFill>
                    <a:srgbClr val="000066"/>
                  </a:solidFill>
                  <a:latin typeface="Georgia" pitchFamily="18" charset="0"/>
                  <a:cs typeface="Lucida Sans Unicode" pitchFamily="34" charset="0"/>
                </a:rPr>
                <a:t> поступления</a:t>
              </a:r>
            </a:p>
            <a:p>
              <a:pPr algn="ct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Georgia" pitchFamily="18" charset="0"/>
                  <a:cs typeface="Lucida Sans Unicode" pitchFamily="34" charset="0"/>
                </a:rPr>
                <a:t>5070</a:t>
              </a:r>
              <a:endPara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cs typeface="Lucida Sans Unicode" pitchFamily="34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391554" cy="2524122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latin typeface="Georgia" pitchFamily="18" charset="0"/>
              </a:rPr>
              <a:t/>
            </a:r>
            <a:br>
              <a:rPr lang="ru-RU" sz="2400" dirty="0">
                <a:latin typeface="Georgia" pitchFamily="18" charset="0"/>
              </a:rPr>
            </a:br>
            <a:r>
              <a:rPr lang="ru-RU" sz="2800" dirty="0">
                <a:solidFill>
                  <a:srgbClr val="0033CC"/>
                </a:solidFill>
                <a:latin typeface="Georgia" pitchFamily="18" charset="0"/>
              </a:rPr>
              <a:t>Структура налоговых и неналоговых (собственных) доходов бюджета </a:t>
            </a:r>
            <a:r>
              <a:rPr lang="ru-RU" sz="2800" dirty="0" err="1">
                <a:solidFill>
                  <a:srgbClr val="0033CC"/>
                </a:solidFill>
                <a:latin typeface="Georgia" pitchFamily="18" charset="0"/>
              </a:rPr>
              <a:t>Краснодолинского</a:t>
            </a:r>
            <a:r>
              <a:rPr lang="ru-RU" sz="2800" dirty="0">
                <a:solidFill>
                  <a:srgbClr val="0033CC"/>
                </a:solidFill>
                <a:latin typeface="Georgia" pitchFamily="18" charset="0"/>
              </a:rPr>
              <a:t> сельсовета </a:t>
            </a:r>
            <a:br>
              <a:rPr lang="ru-RU" sz="2800" dirty="0">
                <a:solidFill>
                  <a:srgbClr val="0033CC"/>
                </a:solidFill>
                <a:latin typeface="Georgia" pitchFamily="18" charset="0"/>
              </a:rPr>
            </a:br>
            <a:r>
              <a:rPr lang="ru-RU" sz="2800" dirty="0">
                <a:solidFill>
                  <a:srgbClr val="0033CC"/>
                </a:solidFill>
                <a:latin typeface="Georgia" pitchFamily="18" charset="0"/>
              </a:rPr>
              <a:t>на </a:t>
            </a:r>
            <a:r>
              <a:rPr lang="ru-RU" sz="2800" dirty="0" smtClean="0">
                <a:solidFill>
                  <a:srgbClr val="0033CC"/>
                </a:solidFill>
                <a:latin typeface="Georgia" pitchFamily="18" charset="0"/>
              </a:rPr>
              <a:t>2022год</a:t>
            </a:r>
            <a:endParaRPr lang="ru-RU" sz="2800" dirty="0">
              <a:solidFill>
                <a:srgbClr val="0033CC"/>
              </a:solidFill>
              <a:latin typeface="Georgia" pitchFamily="18" charset="0"/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54900915"/>
              </p:ext>
            </p:extLst>
          </p:nvPr>
        </p:nvGraphicFramePr>
        <p:xfrm>
          <a:off x="325629" y="2000241"/>
          <a:ext cx="8818371" cy="4857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Расходы бюджета </a:t>
            </a:r>
            <a:r>
              <a:rPr lang="ru-RU" sz="2000" dirty="0" err="1">
                <a:solidFill>
                  <a:srgbClr val="DA102D"/>
                </a:solidFill>
                <a:latin typeface="Georgia" pitchFamily="18" charset="0"/>
              </a:rPr>
              <a:t>Краснодолинского</a:t>
            </a: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 сельсовета Касторенского района Курской области в </a:t>
            </a:r>
            <a:r>
              <a:rPr lang="ru-RU" sz="2000" dirty="0" smtClean="0">
                <a:solidFill>
                  <a:srgbClr val="DA102D"/>
                </a:solidFill>
                <a:latin typeface="Georgia" pitchFamily="18" charset="0"/>
              </a:rPr>
              <a:t>2022году </a:t>
            </a: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(тыс.руб.)</a:t>
            </a:r>
          </a:p>
        </p:txBody>
      </p:sp>
      <p:graphicFrame>
        <p:nvGraphicFramePr>
          <p:cNvPr id="42029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223101"/>
              </p:ext>
            </p:extLst>
          </p:nvPr>
        </p:nvGraphicFramePr>
        <p:xfrm>
          <a:off x="468313" y="1052513"/>
          <a:ext cx="8247091" cy="5543435"/>
        </p:xfrm>
        <a:graphic>
          <a:graphicData uri="http://schemas.openxmlformats.org/drawingml/2006/table">
            <a:tbl>
              <a:tblPr/>
              <a:tblGrid>
                <a:gridCol w="22029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44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131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Показатели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2022 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год</a:t>
                      </a: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419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4217,1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35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35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Национальная безопасность 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39,3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046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1713,5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920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1699,5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230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1,0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57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Lucida Sans Unicode" pitchFamily="34" charset="0"/>
                          <a:cs typeface="Times New Roman" pitchFamily="18" charset="0"/>
                        </a:rPr>
                        <a:t>Культура, кинематография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6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  <a:r>
                        <a:rPr lang="ru-RU" sz="1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1623,1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6920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Социальная политика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513,1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6920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Физическая культура и спорт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icrosoft YaHei"/>
                          <a:cs typeface="Microsoft YaHei"/>
                        </a:rPr>
                        <a:t>1,0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3176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ea typeface="Microsoft YaHei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marL="90000" marR="90000" marT="6948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87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9905,6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76896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"/>
            <a:ext cx="8229600" cy="57148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dirty="0">
                <a:solidFill>
                  <a:srgbClr val="1818D2"/>
                </a:solidFill>
                <a:latin typeface="Georgia" pitchFamily="18" charset="0"/>
              </a:rPr>
              <a:t>«</a:t>
            </a:r>
            <a:r>
              <a:rPr lang="ru-RU" sz="1400" dirty="0">
                <a:solidFill>
                  <a:srgbClr val="1818D2"/>
                </a:solidFill>
                <a:latin typeface="Georgia" pitchFamily="18" charset="0"/>
              </a:rPr>
              <a:t>Программная» структура бюджета </a:t>
            </a:r>
            <a:r>
              <a:rPr lang="ru-RU" sz="1400" dirty="0" err="1">
                <a:solidFill>
                  <a:srgbClr val="1818D2"/>
                </a:solidFill>
                <a:latin typeface="Georgia" pitchFamily="18" charset="0"/>
              </a:rPr>
              <a:t>Краснодолинского</a:t>
            </a:r>
            <a:r>
              <a:rPr lang="ru-RU" sz="1400" dirty="0">
                <a:solidFill>
                  <a:srgbClr val="1818D2"/>
                </a:solidFill>
                <a:latin typeface="Georgia" pitchFamily="18" charset="0"/>
              </a:rPr>
              <a:t> сельсовета </a:t>
            </a:r>
            <a:r>
              <a:rPr lang="ru-RU" sz="1400" dirty="0" err="1">
                <a:solidFill>
                  <a:srgbClr val="1818D2"/>
                </a:solidFill>
                <a:latin typeface="Georgia" pitchFamily="18" charset="0"/>
              </a:rPr>
              <a:t>Кастореского</a:t>
            </a:r>
            <a:r>
              <a:rPr lang="ru-RU" sz="1400" dirty="0">
                <a:solidFill>
                  <a:srgbClr val="1818D2"/>
                </a:solidFill>
                <a:latin typeface="Georgia" pitchFamily="18" charset="0"/>
              </a:rPr>
              <a:t> района Курской области в 2021годах (тыс.руб.)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69088586"/>
              </p:ext>
            </p:extLst>
          </p:nvPr>
        </p:nvGraphicFramePr>
        <p:xfrm>
          <a:off x="0" y="571480"/>
          <a:ext cx="8715436" cy="5585608"/>
        </p:xfrm>
        <a:graphic>
          <a:graphicData uri="http://schemas.openxmlformats.org/drawingml/2006/table">
            <a:tbl>
              <a:tblPr/>
              <a:tblGrid>
                <a:gridCol w="78581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Показатель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2022год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3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Расходы на реализацию муниципальных программ, в том числе: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5591,6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3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01. Муниципальная программа «Развитие культуры»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1623,1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1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02.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 программа "Социальная поддержка граждан в 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Краснодолинском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сельсовете 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Касторенского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района Курской области "</a:t>
                      </a: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513,1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1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04. Муниципальная программа «Управление муниципальным имуществом и земельными ресурсами»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86,5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8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06. </a:t>
                      </a: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«Охрана окружающей среды в муниципальном образовании «</a:t>
                      </a:r>
                      <a:r>
                        <a:rPr lang="ru-RU" sz="1200" b="1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Краснодолинский</a:t>
                      </a: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сельсовет» </a:t>
                      </a:r>
                      <a:r>
                        <a:rPr lang="ru-RU" sz="1200" b="1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Касторенского</a:t>
                      </a: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района Курской области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918,1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3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07. 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"Обеспечение доступным и комфортным жильем и коммунальными услугами граждан в МО "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Краснодолинский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сельсовет" 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Касторенского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района Курской области"</a:t>
                      </a:r>
                    </a:p>
                  </a:txBody>
                  <a:tcPr marL="58303" marR="58303" marT="47628" marB="30384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1816,4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915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08.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программа «Повышение эффективности работы с молодёжью, организация отдыха и оздоровления детей, молодёжи, развитие физической культуры и спорта в  МО «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Краснодолинский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 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Касторенского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района Курской области»</a:t>
                      </a: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2</a:t>
                      </a: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,0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303" marR="58303" marT="47628" marB="303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0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09.Муниципальная  программа «Развитие муниципальной службы»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0,0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89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11.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программа «Развитие транспортной системы, обеспечение перевозки пассажиров в 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Краснодолинском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сельсовете 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Касторенского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района Курской 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областии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безопасности дорожного движения»</a:t>
                      </a: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592,1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12.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программа «Профилактика преступлений и иных правонарушений»</a:t>
                      </a: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0</a:t>
                      </a: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,0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10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13.Муниципальная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39,3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886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15</a:t>
                      </a:r>
                      <a:r>
                        <a:rPr lang="ru-RU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Муниципальная  программа «Развитие малого и среднего предпринимательства»</a:t>
                      </a:r>
                    </a:p>
                  </a:txBody>
                  <a:tcPr marL="44344" marR="44344" marT="3285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1</a:t>
                      </a:r>
                      <a:r>
                        <a:rPr lang="ru-RU" sz="1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Lucida Sans Unicode"/>
                          <a:cs typeface="Arial" pitchFamily="34" charset="0"/>
                        </a:rPr>
                        <a:t>,0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344" marR="44344" marT="32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lIns="90000" tIns="46800" rIns="90000" bIns="46800"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Расходы на общегосударственные вопросы </a:t>
            </a:r>
            <a:br>
              <a:rPr lang="ru-RU" sz="2000" dirty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муниципального образования «</a:t>
            </a:r>
            <a:r>
              <a:rPr lang="ru-RU" sz="2000" dirty="0" err="1">
                <a:solidFill>
                  <a:srgbClr val="DA102D"/>
                </a:solidFill>
                <a:latin typeface="Georgia" pitchFamily="18" charset="0"/>
              </a:rPr>
              <a:t>Краснодолинский</a:t>
            </a: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 </a:t>
            </a:r>
            <a:r>
              <a:rPr lang="ru-RU" sz="2000" dirty="0" err="1">
                <a:solidFill>
                  <a:srgbClr val="DA102D"/>
                </a:solidFill>
                <a:latin typeface="Georgia" pitchFamily="18" charset="0"/>
              </a:rPr>
              <a:t>сельсоветКасторенского</a:t>
            </a: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 района </a:t>
            </a:r>
            <a:br>
              <a:rPr lang="ru-RU" sz="2000" dirty="0">
                <a:solidFill>
                  <a:srgbClr val="DA102D"/>
                </a:solidFill>
                <a:latin typeface="Georgia" pitchFamily="18" charset="0"/>
              </a:rPr>
            </a:br>
            <a:r>
              <a:rPr lang="ru-RU" sz="2000" dirty="0">
                <a:solidFill>
                  <a:srgbClr val="DA102D"/>
                </a:solidFill>
                <a:latin typeface="Georgia" pitchFamily="18" charset="0"/>
              </a:rPr>
              <a:t> Курской области» (тыс.руб.)</a:t>
            </a:r>
          </a:p>
        </p:txBody>
      </p:sp>
      <p:graphicFrame>
        <p:nvGraphicFramePr>
          <p:cNvPr id="46107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477777"/>
              </p:ext>
            </p:extLst>
          </p:nvPr>
        </p:nvGraphicFramePr>
        <p:xfrm>
          <a:off x="457200" y="1600200"/>
          <a:ext cx="8231188" cy="4576018"/>
        </p:xfrm>
        <a:graphic>
          <a:graphicData uri="http://schemas.openxmlformats.org/drawingml/2006/table">
            <a:tbl>
              <a:tblPr/>
              <a:tblGrid>
                <a:gridCol w="49799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51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004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Показатель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2022 </a:t>
                      </a: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год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5087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Общегосударственные вопросы, всего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4217,1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Обеспечение функционирования главы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824,8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Аппарат контрольно-счетного органа муниципального образования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43,9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Обеспечение деятельности администрации муниципального образования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1677,7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Georgia" pitchFamily="18" charset="0"/>
                          <a:ea typeface="+mn-ea"/>
                          <a:cs typeface="+mn-cs"/>
                        </a:rPr>
                        <a:t>Организация и проведение выборов и референдумов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0</a:t>
                      </a: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609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Другие общегосударственные вопросы</a:t>
                      </a:r>
                    </a:p>
                  </a:txBody>
                  <a:tcPr marL="90000" marR="90000" marT="81000" marB="46800" anchor="ctr" horzOverflow="overflow">
                    <a:lnL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Georgia" pitchFamily="18" charset="0"/>
                          <a:ea typeface="Microsoft YaHei"/>
                          <a:cs typeface="Microsoft YaHei"/>
                        </a:rPr>
                        <a:t>1670,7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  <a:ea typeface="Microsoft YaHei"/>
                        <a:cs typeface="Microsoft YaHei"/>
                      </a:endParaRPr>
                    </a:p>
                  </a:txBody>
                  <a:tcPr marL="90000" marR="90000" marT="81000" marB="46800" anchor="ctr" horzOverflow="overflow">
                    <a:lnL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</TotalTime>
  <Words>464</Words>
  <Application>Microsoft Office PowerPoint</Application>
  <PresentationFormat>Экран (4:3)</PresentationFormat>
  <Paragraphs>124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Исполнение бюджета     муниципального образования «Краснодолинский сельсовет   Касторенского района Курской области» 3а 2022 год</vt:lpstr>
      <vt:lpstr>  Муниципальный бюджет – это форма  образования и расходования денежных средств, предназначенных для финансового обеспечения задач и функций органов местного самоуправления  </vt:lpstr>
      <vt:lpstr>Составление бюджета основывается на: </vt:lpstr>
      <vt:lpstr>Основные параметры бюджета  муниципального образования «Краснодолинский сельсовет Касторенского района Курской области» в 2022 году</vt:lpstr>
      <vt:lpstr>Слайд 5</vt:lpstr>
      <vt:lpstr> Структура налоговых и неналоговых (собственных) доходов бюджета Краснодолинского сельсовета  на 2022год</vt:lpstr>
      <vt:lpstr>Расходы бюджета Краснодолинского сельсовета Касторенского района Курской области в 2022году (тыс.руб.)</vt:lpstr>
      <vt:lpstr>«Программная» структура бюджета Краснодолинского сельсовета Кастореского района Курской области в 2021годах (тыс.руб.)</vt:lpstr>
      <vt:lpstr>Расходы на общегосударственные вопросы  муниципального образования «Краснодолинский сельсоветКасторенского района   Курской области» (тыс.руб.)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   муниципального образования «Стакановский сельсовет» Черемисиновского района Курской области на 2015 год  и на плановый период  2016 и 2017 годов</dc:title>
  <dc:creator>Admin</dc:creator>
  <cp:lastModifiedBy>User</cp:lastModifiedBy>
  <cp:revision>67</cp:revision>
  <cp:lastPrinted>1601-01-01T00:00:00Z</cp:lastPrinted>
  <dcterms:created xsi:type="dcterms:W3CDTF">2014-12-29T18:34:03Z</dcterms:created>
  <dcterms:modified xsi:type="dcterms:W3CDTF">2023-05-24T19:38:07Z</dcterms:modified>
</cp:coreProperties>
</file>