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783" autoAdjust="0"/>
  </p:normalViewPr>
  <p:slideViewPr>
    <p:cSldViewPr>
      <p:cViewPr varScale="1">
        <p:scale>
          <a:sx n="86" d="100"/>
          <a:sy n="86" d="100"/>
        </p:scale>
        <p:origin x="63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72" y="106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4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4590904983141403"/>
          <c:w val="0.85838677007352038"/>
          <c:h val="0.62237607917560345"/>
        </c:manualLayout>
      </c:layout>
      <c:pie3DChart>
        <c:varyColors val="1"/>
        <c:ser>
          <c:idx val="0"/>
          <c:order val="0"/>
          <c:explosion val="1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E27-406C-9716-B6A90EB90C0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E27-406C-9716-B6A90EB90C09}"/>
              </c:ext>
            </c:extLst>
          </c:dPt>
          <c:dPt>
            <c:idx val="2"/>
            <c:bubble3D val="0"/>
            <c:explosion val="17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E27-406C-9716-B6A90EB90C0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E-6E27-406C-9716-B6A90EB90C0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6E27-406C-9716-B6A90EB90C09}"/>
              </c:ext>
            </c:extLst>
          </c:dPt>
          <c:dLbls>
            <c:dLbl>
              <c:idx val="0"/>
              <c:layout>
                <c:manualLayout>
                  <c:x val="-0.10390581208252646"/>
                  <c:y val="-0.2192429677964675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3,7%</a:t>
                    </a: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E27-406C-9716-B6A90EB90C09}"/>
                </c:ext>
              </c:extLst>
            </c:dLbl>
            <c:dLbl>
              <c:idx val="1"/>
              <c:layout>
                <c:manualLayout>
                  <c:x val="-7.3152966687384774E-2"/>
                  <c:y val="-0.1969593386580108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1,7%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E27-406C-9716-B6A90EB90C0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92,7%</a:t>
                    </a:r>
                  </a:p>
                </c:rich>
              </c:tx>
              <c:dLblPos val="ctr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E27-406C-9716-B6A90EB90C0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E27-406C-9716-B6A90EB90C09}"/>
                </c:ext>
              </c:extLst>
            </c:dLbl>
            <c:dLbl>
              <c:idx val="4"/>
              <c:layout>
                <c:manualLayout>
                  <c:x val="-6.2713396839393573E-2"/>
                  <c:y val="-0.1406096926586930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E7F07C5D-4343-40FA-91FE-139D9F93C616}" type="PERCENTAGE">
                      <a:rPr lang="en-US" baseline="0" smtClean="0"/>
                      <a:pPr/>
                      <a:t>[ПРОЦЕНТ]</a:t>
                    </a:fld>
                    <a:endParaRPr lang="en-US" baseline="0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E27-406C-9716-B6A90EB90C0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Sheet1!$A$1:$E$1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  <c:pt idx="4">
                  <c:v>Единый сельскохозяйственный налог</c:v>
                </c:pt>
              </c:strCache>
            </c:strRef>
          </c:cat>
          <c:val>
            <c:numRef>
              <c:f>Sheet1!$A$2:$E$2</c:f>
              <c:numCache>
                <c:formatCode>General</c:formatCode>
                <c:ptCount val="5"/>
                <c:pt idx="0">
                  <c:v>168.1</c:v>
                </c:pt>
                <c:pt idx="1">
                  <c:v>75.5</c:v>
                </c:pt>
                <c:pt idx="2">
                  <c:v>4225.3</c:v>
                </c:pt>
                <c:pt idx="3">
                  <c:v>12.7</c:v>
                </c:pt>
                <c:pt idx="4">
                  <c:v>77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6-6E27-406C-9716-B6A90EB90C09}"/>
            </c:ext>
          </c:extLst>
        </c:ser>
        <c:ser>
          <c:idx val="1"/>
          <c:order val="1"/>
          <c:explosion val="1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8-6E27-406C-9716-B6A90EB90C0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A-6E27-406C-9716-B6A90EB90C0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Sheet1!$A$1:$E$1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  <c:pt idx="4">
                  <c:v>Единый сельскохозяйственный налог</c:v>
                </c:pt>
              </c:strCache>
            </c:strRef>
          </c:cat>
          <c:val>
            <c:numRef>
              <c:f>Sheet1!$A$3:$E$3</c:f>
              <c:numCache>
                <c:formatCode>General</c:formatCode>
                <c:ptCount val="5"/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B-6E27-406C-9716-B6A90EB90C09}"/>
            </c:ext>
          </c:extLst>
        </c:ser>
        <c:dLbls>
          <c:dLblPos val="ctr"/>
          <c:showLegendKey val="1"/>
          <c:showVal val="1"/>
          <c:showCatName val="1"/>
          <c:showSerName val="1"/>
          <c:showPercent val="1"/>
          <c:showBubbleSize val="1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ea typeface="Microsoft YaHei" charset="-122"/>
              <a:cs typeface="+mn-cs"/>
            </a:endParaRPr>
          </a:p>
        </p:txBody>
      </p:sp>
      <p:sp>
        <p:nvSpPr>
          <p:cNvPr id="2765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CB465-4298-41A5-B1FC-54BE09B6D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DD93-0395-4B3C-B43B-5805D6B9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3BA0-9C44-4FD8-8217-5ABAC4DFB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A2C66-EED6-44D6-81D4-9C3E62EE1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05909-3A26-4C30-A8E4-CBFD6E7F9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5F4A2-98A2-4F48-8675-F5B40C01A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0C0CC-4891-4622-B884-61F88768D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7BA35-FEE9-43F0-A340-61543E1A1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5FE86-0436-4AB5-99B2-ACDE38C51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17169-62E5-47FF-98D0-7E9542C30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1F415-D682-43E6-A032-C7A0CFEE2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06FF51AB-A62E-4136-8F8E-557F9D8F4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  <p:sldLayoutId id="2147483661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0000"/>
                </a:solidFill>
                <a:latin typeface="Georgia" pitchFamily="18" charset="0"/>
              </a:rPr>
              <a:t>Исполнение бюджета</a:t>
            </a:r>
            <a:br>
              <a:rPr lang="ru-RU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 муниципального образования «</a:t>
            </a:r>
            <a:r>
              <a:rPr lang="ru-RU" sz="4200" dirty="0" err="1">
                <a:solidFill>
                  <a:srgbClr val="FF0000"/>
                </a:solidFill>
                <a:latin typeface="Georgia" pitchFamily="18" charset="0"/>
              </a:rPr>
              <a:t>Краснодолинский</a:t>
            </a:r>
            <a:r>
              <a:rPr lang="ru-RU" sz="4200" dirty="0">
                <a:solidFill>
                  <a:srgbClr val="FF0000"/>
                </a:solidFill>
                <a:latin typeface="Georgia" pitchFamily="18" charset="0"/>
              </a:rPr>
              <a:t> сельсовет</a:t>
            </a: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  </a:t>
            </a:r>
            <a:br>
              <a:rPr lang="ru-RU" sz="36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Касторенского района Курской области» 3а 2021 год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br>
              <a:rPr lang="ru-RU" sz="2200">
                <a:solidFill>
                  <a:srgbClr val="FF0000"/>
                </a:solidFill>
                <a:latin typeface="Georgia" pitchFamily="18" charset="0"/>
              </a:rPr>
            </a:br>
            <a:br>
              <a:rPr lang="ru-RU" sz="220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endParaRPr lang="ru-RU" sz="220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Доходы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поступающие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в бюджет денежные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средства в виде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налоговых , неналоговых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безвозмездных поступлений</a:t>
            </a:r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Расходы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денежные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средства, направляемые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на финансовое обеспечение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задач и функций органов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местного самоуправления</a:t>
            </a:r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Дефицит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превышение расходов бюджета над его доходами</a:t>
            </a:r>
          </a:p>
        </p:txBody>
      </p:sp>
      <p:sp>
        <p:nvSpPr>
          <p:cNvPr id="30727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Профицит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sz="2400"/>
              <a:t> </a:t>
            </a:r>
          </a:p>
        </p:txBody>
      </p:sp>
      <p:sp>
        <p:nvSpPr>
          <p:cNvPr id="32772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Бюджетном послании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Президента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Российской Федерации</a:t>
            </a: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Основных направлениях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бюджетной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налоговой политики</a:t>
            </a:r>
          </a:p>
        </p:txBody>
      </p:sp>
      <p:sp>
        <p:nvSpPr>
          <p:cNvPr id="32774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Муниципальных программах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err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Краснодолинского</a:t>
            </a: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сельсовета</a:t>
            </a:r>
          </a:p>
        </p:txBody>
      </p:sp>
      <p:sp>
        <p:nvSpPr>
          <p:cNvPr id="32775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Прогнозе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социально-экономического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развития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4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400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 сельсовет Касторенского района Курской области» в 2021 году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292687"/>
              </p:ext>
            </p:extLst>
          </p:nvPr>
        </p:nvGraphicFramePr>
        <p:xfrm>
          <a:off x="468313" y="2205038"/>
          <a:ext cx="8353425" cy="4252913"/>
        </p:xfrm>
        <a:graphic>
          <a:graphicData uri="http://schemas.openxmlformats.org/drawingml/2006/table">
            <a:tbl>
              <a:tblPr/>
              <a:tblGrid>
                <a:gridCol w="267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6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2021 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 9419,9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4558,6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9936,4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0,0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Доходы бюджета </a:t>
            </a: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800" b="1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 сельсовет Касторенского района </a:t>
            </a:r>
            <a:br>
              <a:rPr lang="ru-RU" sz="2800" b="1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 Курской области»</a:t>
            </a:r>
            <a:r>
              <a:rPr lang="ru-RU" sz="2800" b="1" i="1" dirty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 в 2021 году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285720" y="1857364"/>
            <a:ext cx="8393113" cy="4495801"/>
            <a:chOff x="180" y="1170"/>
            <a:chExt cx="5287" cy="2832"/>
          </a:xfrm>
        </p:grpSpPr>
        <p:cxnSp>
          <p:nvCxnSpPr>
            <p:cNvPr id="36869" name="AutoShape 4"/>
            <p:cNvCxnSpPr>
              <a:cxnSpLocks noChangeShapeType="1"/>
              <a:stCxn id="36877" idx="0"/>
            </p:cNvCxnSpPr>
            <p:nvPr/>
          </p:nvCxnSpPr>
          <p:spPr bwMode="auto">
            <a:xfrm rot="16200000" flipV="1">
              <a:off x="3453" y="1664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6870" name="AutoShape 5"/>
            <p:cNvCxnSpPr>
              <a:cxnSpLocks noChangeShapeType="1"/>
              <a:stCxn id="36876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6871" name="AutoShape 6"/>
            <p:cNvCxnSpPr>
              <a:cxnSpLocks noChangeShapeType="1"/>
              <a:stCxn id="36875" idx="0"/>
            </p:cNvCxnSpPr>
            <p:nvPr/>
          </p:nvCxnSpPr>
          <p:spPr bwMode="auto">
            <a:xfrm rot="16200000">
              <a:off x="1628" y="1666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80" y="1170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Доходы (всего)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4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9419,9</a:t>
              </a:r>
              <a:endPara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lang="ru-RU" sz="22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5" name="AutoShape 8"/>
            <p:cNvSpPr>
              <a:spLocks noChangeArrowheads="1"/>
            </p:cNvSpPr>
            <p:nvPr/>
          </p:nvSpPr>
          <p:spPr bwMode="auto">
            <a:xfrm>
              <a:off x="180" y="2880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323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Налоговые 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Доходы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4545,9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6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Неналоговые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 доход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12,7</a:t>
              </a: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7" name="AutoShape 10"/>
            <p:cNvSpPr>
              <a:spLocks noChangeArrowheads="1"/>
            </p:cNvSpPr>
            <p:nvPr/>
          </p:nvSpPr>
          <p:spPr bwMode="auto">
            <a:xfrm>
              <a:off x="3870" y="2880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Безвозмездные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 поступления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4861,3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391554" cy="2524122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br>
              <a:rPr lang="ru-RU" sz="2400" dirty="0">
                <a:latin typeface="Georgia" pitchFamily="18" charset="0"/>
              </a:rPr>
            </a:b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 </a:t>
            </a:r>
            <a:r>
              <a:rPr lang="ru-RU" sz="2800" dirty="0" err="1">
                <a:solidFill>
                  <a:srgbClr val="0033CC"/>
                </a:solidFill>
                <a:latin typeface="Georgia" pitchFamily="18" charset="0"/>
              </a:rPr>
              <a:t>Краснодолинского</a:t>
            </a: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 сельсовета </a:t>
            </a:r>
            <a:br>
              <a:rPr lang="ru-RU" sz="2800" dirty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на 2021год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900915"/>
              </p:ext>
            </p:extLst>
          </p:nvPr>
        </p:nvGraphicFramePr>
        <p:xfrm>
          <a:off x="325629" y="2000241"/>
          <a:ext cx="8818371" cy="4857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Расходы бюджета 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Краснодолинского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сельсовета Касторенского района Курской области в 2021году (тыс.руб.)</a:t>
            </a:r>
          </a:p>
        </p:txBody>
      </p:sp>
      <p:graphicFrame>
        <p:nvGraphicFramePr>
          <p:cNvPr id="42029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3101"/>
              </p:ext>
            </p:extLst>
          </p:nvPr>
        </p:nvGraphicFramePr>
        <p:xfrm>
          <a:off x="468313" y="1052513"/>
          <a:ext cx="8247091" cy="5543435"/>
        </p:xfrm>
        <a:graphic>
          <a:graphicData uri="http://schemas.openxmlformats.org/drawingml/2006/table">
            <a:tbl>
              <a:tblPr/>
              <a:tblGrid>
                <a:gridCol w="2202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4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3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2021 год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1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4985,0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600" b="1" kern="1200" dirty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89,3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26,4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46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436,3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600" b="1" kern="1200" dirty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  2750,7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23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1,0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57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600" b="1" kern="1200" dirty="0">
                          <a:solidFill>
                            <a:srgbClr val="FFC000"/>
                          </a:solidFill>
                          <a:latin typeface="+mn-lt"/>
                          <a:ea typeface="+mn-ea"/>
                          <a:cs typeface="+mn-cs"/>
                        </a:rPr>
                        <a:t>  1367,0 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Социальная политика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278,7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Физическая культура и спорт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2,0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317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9936,4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63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1818D2"/>
                </a:solidFill>
                <a:latin typeface="Georgia" pitchFamily="18" charset="0"/>
              </a:rPr>
              <a:t>«Программная» структура бюджета </a:t>
            </a:r>
            <a:r>
              <a:rPr lang="ru-RU" sz="1600" dirty="0" err="1">
                <a:solidFill>
                  <a:srgbClr val="1818D2"/>
                </a:solidFill>
                <a:latin typeface="Georgia" pitchFamily="18" charset="0"/>
              </a:rPr>
              <a:t>Краснодолинского</a:t>
            </a:r>
            <a:r>
              <a:rPr lang="ru-RU" sz="1600" dirty="0">
                <a:solidFill>
                  <a:srgbClr val="1818D2"/>
                </a:solidFill>
                <a:latin typeface="Georgia" pitchFamily="18" charset="0"/>
              </a:rPr>
              <a:t> сельсовета </a:t>
            </a:r>
            <a:r>
              <a:rPr lang="ru-RU" sz="1600" dirty="0" err="1">
                <a:solidFill>
                  <a:srgbClr val="1818D2"/>
                </a:solidFill>
                <a:latin typeface="Georgia" pitchFamily="18" charset="0"/>
              </a:rPr>
              <a:t>Кастореского</a:t>
            </a:r>
            <a:r>
              <a:rPr lang="ru-RU" sz="1600" dirty="0">
                <a:solidFill>
                  <a:srgbClr val="1818D2"/>
                </a:solidFill>
                <a:latin typeface="Georgia" pitchFamily="18" charset="0"/>
              </a:rPr>
              <a:t> района Курской области в 2021годах (тыс.руб.)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88586"/>
              </p:ext>
            </p:extLst>
          </p:nvPr>
        </p:nvGraphicFramePr>
        <p:xfrm>
          <a:off x="142845" y="1000108"/>
          <a:ext cx="8858312" cy="7199599"/>
        </p:xfrm>
        <a:graphic>
          <a:graphicData uri="http://schemas.openxmlformats.org/drawingml/2006/table">
            <a:tbl>
              <a:tblPr/>
              <a:tblGrid>
                <a:gridCol w="7715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3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2021год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Расходы на реализацию муниципальных программ, в том числе: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4862,1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01. Муниципальная программа «Развитие культуры»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1367,0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2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02.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 программа "Социальная поддержка граждан в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Краснодолинском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сельсовете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 "</a:t>
                      </a: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278,7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2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04. Муниципальная программа «Управление муниципальным имуществом и земельными ресурсами»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131,0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94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06. </a:t>
                      </a: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«Охрана окружающей среды в муниципальном образовании «</a:t>
                      </a:r>
                      <a:r>
                        <a:rPr lang="ru-RU" sz="1400" b="1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Краснодолинский</a:t>
                      </a: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сельсовет» </a:t>
                      </a:r>
                      <a:r>
                        <a:rPr lang="ru-RU" sz="1400" b="1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Касторенского</a:t>
                      </a: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963,4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94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07.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"Обеспечение доступным и комфортным жильем и коммунальными услугами граждан в МО "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Краснодолинский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сельсовет"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области"</a:t>
                      </a: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1787,3</a:t>
                      </a: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1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08.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«Повышение эффективности работы с молодёжью, организация отдыха и оздоровления детей, молодёжи, развитие физической культуры и спорта в  МО «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Краснодолинский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3,0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9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09.Муниципальная  программа «Развитие муниципальной службы»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5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11.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«Развитие транспортной системы, обеспечение перевозки пассажиров в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Краснодолинском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сельсовете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</a:t>
                      </a:r>
                      <a:r>
                        <a:rPr lang="ru-RU" sz="14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областии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безопасности дорожного движения»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305,3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22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12.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«Профилактика преступлений и иных правонарушений»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15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13.Муниципальная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400" b="1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8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15</a:t>
                      </a:r>
                      <a:r>
                        <a:rPr lang="ru-RU" sz="14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 программа «Развитие малого и среднего предпринимательства»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0,0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sz="20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сельсоветКасторенского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района </a:t>
            </a:r>
            <a:br>
              <a:rPr lang="ru-RU" sz="20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Курской области» (тыс.руб.)</a:t>
            </a:r>
          </a:p>
        </p:txBody>
      </p:sp>
      <p:graphicFrame>
        <p:nvGraphicFramePr>
          <p:cNvPr id="46107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77777"/>
              </p:ext>
            </p:extLst>
          </p:nvPr>
        </p:nvGraphicFramePr>
        <p:xfrm>
          <a:off x="457200" y="1600200"/>
          <a:ext cx="8231188" cy="4576018"/>
        </p:xfrm>
        <a:graphic>
          <a:graphicData uri="http://schemas.openxmlformats.org/drawingml/2006/table">
            <a:tbl>
              <a:tblPr/>
              <a:tblGrid>
                <a:gridCol w="4979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4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2021 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87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4985,0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642,7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Аппарат контрольно-счетного органа муниципального образования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35,2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1331,9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Организация и проведение выборов и референдумов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609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2975,2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</TotalTime>
  <Words>580</Words>
  <Application>Microsoft Office PowerPoint</Application>
  <PresentationFormat>Экран (4:3)</PresentationFormat>
  <Paragraphs>124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Georgia</vt:lpstr>
      <vt:lpstr>Times New Roman</vt:lpstr>
      <vt:lpstr>Тема Office</vt:lpstr>
      <vt:lpstr>1_Тема Office</vt:lpstr>
      <vt:lpstr>Исполнение бюджета     муниципального образования «Краснодолинский сельсовет   Касторенского района Курской области» 3а 2021 год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муниципального образования «Краснодолинский сельсовет Касторенского района Курской области» в 2021 году</vt:lpstr>
      <vt:lpstr>Презентация PowerPoint</vt:lpstr>
      <vt:lpstr> Структура налоговых и неналоговых (собственных) доходов бюджета Краснодолинского сельсовета  на 2021год</vt:lpstr>
      <vt:lpstr>Расходы бюджета Краснодолинского сельсовета Касторенского района Курской области в 2021году (тыс.руб.)</vt:lpstr>
      <vt:lpstr>«Программная» структура бюджета Краснодолинского сельсовета Кастореского района Курской области в 2021годах (тыс.руб.)</vt:lpstr>
      <vt:lpstr>Расходы на общегосударственные вопросы  муниципального образования «Краснодолинский сельсоветКасторенского района   Курской области» (тыс.руб.)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Buchgalter</cp:lastModifiedBy>
  <cp:revision>61</cp:revision>
  <cp:lastPrinted>1601-01-01T00:00:00Z</cp:lastPrinted>
  <dcterms:created xsi:type="dcterms:W3CDTF">2014-12-29T18:34:03Z</dcterms:created>
  <dcterms:modified xsi:type="dcterms:W3CDTF">2022-03-22T06:27:19Z</dcterms:modified>
</cp:coreProperties>
</file>